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8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5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F02F45CA-0A81-4590-9863-371086703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9AF96D7-34B1-424B-A1FA-1006B9859A67}"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F45CA-0A81-4590-9863-3710867038C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9AF96D7-34B1-424B-A1FA-1006B9859A67}"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AF96D7-34B1-424B-A1FA-1006B9859A67}"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9AF96D7-34B1-424B-A1FA-1006B9859A67}" type="datetimeFigureOut">
              <a:rPr lang="en-US" smtClean="0"/>
              <a:t>6/8/2021</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02F45CA-0A81-4590-9863-3710867038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rchives.doe.k12.ga.us/fbo_financial.aspx?PageReq=FBOFinRevCOA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lstStyle/>
          <a:p>
            <a:r>
              <a:rPr lang="en-US" dirty="0"/>
              <a:t>Navigating the Con.  App. for l4GA 2019 First timers</a:t>
            </a:r>
          </a:p>
        </p:txBody>
      </p:sp>
      <p:sp>
        <p:nvSpPr>
          <p:cNvPr id="3" name="Subtitle 2"/>
          <p:cNvSpPr>
            <a:spLocks noGrp="1"/>
          </p:cNvSpPr>
          <p:nvPr>
            <p:ph type="subTitle" idx="1"/>
          </p:nvPr>
        </p:nvSpPr>
        <p:spPr/>
        <p:txBody>
          <a:bodyPr/>
          <a:lstStyle/>
          <a:p>
            <a:r>
              <a:rPr lang="en-US" dirty="0"/>
              <a:t>Or—Helping Literacy People Pretend to be Math People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26" y="5666543"/>
            <a:ext cx="1009650" cy="1143000"/>
          </a:xfrm>
          <a:prstGeom prst="rect">
            <a:avLst/>
          </a:prstGeom>
        </p:spPr>
      </p:pic>
      <p:sp>
        <p:nvSpPr>
          <p:cNvPr id="5" name="TextBox 4"/>
          <p:cNvSpPr txBox="1"/>
          <p:nvPr/>
        </p:nvSpPr>
        <p:spPr>
          <a:xfrm>
            <a:off x="1170927" y="5666543"/>
            <a:ext cx="7981950" cy="1200329"/>
          </a:xfrm>
          <a:prstGeom prst="rect">
            <a:avLst/>
          </a:prstGeom>
          <a:noFill/>
        </p:spPr>
        <p:txBody>
          <a:bodyPr wrap="square" rtlCol="0">
            <a:spAutoFit/>
          </a:bodyPr>
          <a:lstStyle/>
          <a:p>
            <a:r>
              <a:rPr lang="en-US" dirty="0">
                <a:solidFill>
                  <a:srgbClr val="002060"/>
                </a:solidFill>
              </a:rPr>
              <a:t>Vince </a:t>
            </a:r>
            <a:r>
              <a:rPr lang="en-US" dirty="0" err="1">
                <a:solidFill>
                  <a:srgbClr val="002060"/>
                </a:solidFill>
              </a:rPr>
              <a:t>Frosteg</a:t>
            </a:r>
            <a:endParaRPr lang="en-US" dirty="0">
              <a:solidFill>
                <a:srgbClr val="002060"/>
              </a:solidFill>
            </a:endParaRPr>
          </a:p>
          <a:p>
            <a:r>
              <a:rPr lang="en-US" dirty="0">
                <a:solidFill>
                  <a:srgbClr val="002060"/>
                </a:solidFill>
              </a:rPr>
              <a:t>Director of Teaching &amp; Learning</a:t>
            </a:r>
          </a:p>
          <a:p>
            <a:r>
              <a:rPr lang="en-US" dirty="0">
                <a:solidFill>
                  <a:srgbClr val="002060"/>
                </a:solidFill>
              </a:rPr>
              <a:t>Pelham City Schools </a:t>
            </a:r>
          </a:p>
          <a:p>
            <a:r>
              <a:rPr lang="en-US" dirty="0">
                <a:solidFill>
                  <a:srgbClr val="002060"/>
                </a:solidFill>
              </a:rPr>
              <a:t>vfrosteg@pelham-city.k12.ga.us   /   (229) 294-8715 x101</a:t>
            </a:r>
          </a:p>
        </p:txBody>
      </p:sp>
    </p:spTree>
    <p:extLst>
      <p:ext uri="{BB962C8B-B14F-4D97-AF65-F5344CB8AC3E}">
        <p14:creationId xmlns:p14="http://schemas.microsoft.com/office/powerpoint/2010/main" val="203298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524000"/>
            <a:ext cx="8510251" cy="5116281"/>
          </a:xfrm>
          <a:prstGeom prst="rect">
            <a:avLst/>
          </a:prstGeom>
        </p:spPr>
      </p:pic>
      <p:sp>
        <p:nvSpPr>
          <p:cNvPr id="5" name="TextBox 4"/>
          <p:cNvSpPr txBox="1"/>
          <p:nvPr/>
        </p:nvSpPr>
        <p:spPr>
          <a:xfrm>
            <a:off x="-1" y="609600"/>
            <a:ext cx="9144000" cy="646331"/>
          </a:xfrm>
          <a:prstGeom prst="rect">
            <a:avLst/>
          </a:prstGeom>
          <a:noFill/>
        </p:spPr>
        <p:txBody>
          <a:bodyPr wrap="square" rtlCol="0">
            <a:spAutoFit/>
          </a:bodyPr>
          <a:lstStyle/>
          <a:p>
            <a:r>
              <a:rPr lang="en-US" dirty="0"/>
              <a:t>Once you’re into the program, you’ll be at the budget screen. The one shown here is blank because we don’t currently have any funds to budget. </a:t>
            </a:r>
          </a:p>
        </p:txBody>
      </p:sp>
      <p:cxnSp>
        <p:nvCxnSpPr>
          <p:cNvPr id="3" name="Straight Arrow Connector 2"/>
          <p:cNvCxnSpPr/>
          <p:nvPr/>
        </p:nvCxnSpPr>
        <p:spPr>
          <a:xfrm flipH="1">
            <a:off x="4953000" y="3657600"/>
            <a:ext cx="457200"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8153400" y="3810000"/>
            <a:ext cx="304800" cy="34834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5421297" y="3374254"/>
            <a:ext cx="990600" cy="707886"/>
          </a:xfrm>
          <a:prstGeom prst="rect">
            <a:avLst/>
          </a:prstGeom>
          <a:noFill/>
        </p:spPr>
        <p:txBody>
          <a:bodyPr wrap="square" rtlCol="0">
            <a:spAutoFit/>
          </a:bodyPr>
          <a:lstStyle/>
          <a:p>
            <a:r>
              <a:rPr lang="en-US" sz="1000" dirty="0">
                <a:solidFill>
                  <a:srgbClr val="002060"/>
                </a:solidFill>
              </a:rPr>
              <a:t>This amount will show your total grant award.</a:t>
            </a:r>
          </a:p>
        </p:txBody>
      </p:sp>
      <p:sp>
        <p:nvSpPr>
          <p:cNvPr id="9" name="TextBox 8"/>
          <p:cNvSpPr txBox="1"/>
          <p:nvPr/>
        </p:nvSpPr>
        <p:spPr>
          <a:xfrm>
            <a:off x="6795856" y="3374254"/>
            <a:ext cx="1509944" cy="861774"/>
          </a:xfrm>
          <a:prstGeom prst="rect">
            <a:avLst/>
          </a:prstGeom>
          <a:noFill/>
        </p:spPr>
        <p:txBody>
          <a:bodyPr wrap="square" rtlCol="0">
            <a:spAutoFit/>
          </a:bodyPr>
          <a:lstStyle/>
          <a:p>
            <a:r>
              <a:rPr lang="en-US" sz="1000" dirty="0">
                <a:solidFill>
                  <a:srgbClr val="002060"/>
                </a:solidFill>
              </a:rPr>
              <a:t>As you create your budget, this amount will automatically adjust to show how much you still need to budget.</a:t>
            </a:r>
          </a:p>
        </p:txBody>
      </p:sp>
    </p:spTree>
    <p:extLst>
      <p:ext uri="{BB962C8B-B14F-4D97-AF65-F5344CB8AC3E}">
        <p14:creationId xmlns:p14="http://schemas.microsoft.com/office/powerpoint/2010/main" val="251940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524000"/>
            <a:ext cx="8510251" cy="5116281"/>
          </a:xfrm>
          <a:prstGeom prst="rect">
            <a:avLst/>
          </a:prstGeom>
        </p:spPr>
      </p:pic>
      <p:sp>
        <p:nvSpPr>
          <p:cNvPr id="5" name="TextBox 4"/>
          <p:cNvSpPr txBox="1"/>
          <p:nvPr/>
        </p:nvSpPr>
        <p:spPr>
          <a:xfrm>
            <a:off x="-1" y="304800"/>
            <a:ext cx="9144000" cy="923330"/>
          </a:xfrm>
          <a:prstGeom prst="rect">
            <a:avLst/>
          </a:prstGeom>
          <a:noFill/>
        </p:spPr>
        <p:txBody>
          <a:bodyPr wrap="square" rtlCol="0">
            <a:spAutoFit/>
          </a:bodyPr>
          <a:lstStyle/>
          <a:p>
            <a:r>
              <a:rPr lang="en-US" dirty="0"/>
              <a:t>Two tips: First, numbers are entered in whole dollars. There’s no cents in the </a:t>
            </a:r>
            <a:r>
              <a:rPr lang="en-US" dirty="0" err="1"/>
              <a:t>ConApp</a:t>
            </a:r>
            <a:r>
              <a:rPr lang="en-US" dirty="0"/>
              <a:t>. Second, do a sample budget in Excel first so that you’re sure you have all your money where you want it to go. This will make it easier when you start putting your budget in the </a:t>
            </a:r>
            <a:r>
              <a:rPr lang="en-US" dirty="0" err="1"/>
              <a:t>ConApp</a:t>
            </a:r>
            <a:r>
              <a:rPr lang="en-US" dirty="0"/>
              <a:t>.</a:t>
            </a:r>
          </a:p>
        </p:txBody>
      </p:sp>
      <p:cxnSp>
        <p:nvCxnSpPr>
          <p:cNvPr id="3" name="Straight Arrow Connector 2"/>
          <p:cNvCxnSpPr/>
          <p:nvPr/>
        </p:nvCxnSpPr>
        <p:spPr>
          <a:xfrm flipH="1">
            <a:off x="4953000" y="3657600"/>
            <a:ext cx="457200"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8153400" y="3810000"/>
            <a:ext cx="304800" cy="34834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5421297" y="3374254"/>
            <a:ext cx="990600" cy="707886"/>
          </a:xfrm>
          <a:prstGeom prst="rect">
            <a:avLst/>
          </a:prstGeom>
          <a:noFill/>
        </p:spPr>
        <p:txBody>
          <a:bodyPr wrap="square" rtlCol="0">
            <a:spAutoFit/>
          </a:bodyPr>
          <a:lstStyle/>
          <a:p>
            <a:r>
              <a:rPr lang="en-US" sz="1000" dirty="0">
                <a:solidFill>
                  <a:srgbClr val="002060"/>
                </a:solidFill>
              </a:rPr>
              <a:t>This amount will show your total grant award.</a:t>
            </a:r>
          </a:p>
        </p:txBody>
      </p:sp>
      <p:sp>
        <p:nvSpPr>
          <p:cNvPr id="9" name="TextBox 8"/>
          <p:cNvSpPr txBox="1"/>
          <p:nvPr/>
        </p:nvSpPr>
        <p:spPr>
          <a:xfrm>
            <a:off x="6795856" y="3374254"/>
            <a:ext cx="1509944" cy="861774"/>
          </a:xfrm>
          <a:prstGeom prst="rect">
            <a:avLst/>
          </a:prstGeom>
          <a:noFill/>
        </p:spPr>
        <p:txBody>
          <a:bodyPr wrap="square" rtlCol="0">
            <a:spAutoFit/>
          </a:bodyPr>
          <a:lstStyle/>
          <a:p>
            <a:r>
              <a:rPr lang="en-US" sz="1000" dirty="0">
                <a:solidFill>
                  <a:srgbClr val="002060"/>
                </a:solidFill>
              </a:rPr>
              <a:t>As you create your budget, this amount will automatically adjust to show how much you still need to budget.</a:t>
            </a:r>
          </a:p>
        </p:txBody>
      </p:sp>
    </p:spTree>
    <p:extLst>
      <p:ext uri="{BB962C8B-B14F-4D97-AF65-F5344CB8AC3E}">
        <p14:creationId xmlns:p14="http://schemas.microsoft.com/office/powerpoint/2010/main" val="213506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6" y="1524000"/>
            <a:ext cx="8510249" cy="5116281"/>
          </a:xfrm>
          <a:prstGeom prst="rect">
            <a:avLst/>
          </a:prstGeom>
        </p:spPr>
      </p:pic>
      <p:sp>
        <p:nvSpPr>
          <p:cNvPr id="5" name="TextBox 4"/>
          <p:cNvSpPr txBox="1"/>
          <p:nvPr/>
        </p:nvSpPr>
        <p:spPr>
          <a:xfrm>
            <a:off x="-1" y="304800"/>
            <a:ext cx="9144000" cy="923330"/>
          </a:xfrm>
          <a:prstGeom prst="rect">
            <a:avLst/>
          </a:prstGeom>
          <a:noFill/>
        </p:spPr>
        <p:txBody>
          <a:bodyPr wrap="square" rtlCol="0">
            <a:spAutoFit/>
          </a:bodyPr>
          <a:lstStyle/>
          <a:p>
            <a:r>
              <a:rPr lang="en-US" dirty="0"/>
              <a:t>Go ahead and select your school from the drop-down. Next, you’ll need to do the function and object codes. This is the code that says what this budget item is. 1000-610 is instructional supplies. </a:t>
            </a:r>
          </a:p>
        </p:txBody>
      </p:sp>
      <p:cxnSp>
        <p:nvCxnSpPr>
          <p:cNvPr id="3" name="Straight Arrow Connector 2"/>
          <p:cNvCxnSpPr/>
          <p:nvPr/>
        </p:nvCxnSpPr>
        <p:spPr>
          <a:xfrm flipH="1">
            <a:off x="3124200" y="3515927"/>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3581400" y="3056673"/>
            <a:ext cx="990600" cy="400110"/>
          </a:xfrm>
          <a:prstGeom prst="rect">
            <a:avLst/>
          </a:prstGeom>
          <a:noFill/>
        </p:spPr>
        <p:txBody>
          <a:bodyPr wrap="square" rtlCol="0">
            <a:spAutoFit/>
          </a:bodyPr>
          <a:lstStyle/>
          <a:p>
            <a:r>
              <a:rPr lang="en-US" sz="1000" dirty="0">
                <a:solidFill>
                  <a:srgbClr val="002060"/>
                </a:solidFill>
              </a:rPr>
              <a:t>Fill in school information.</a:t>
            </a:r>
          </a:p>
        </p:txBody>
      </p:sp>
    </p:spTree>
    <p:extLst>
      <p:ext uri="{BB962C8B-B14F-4D97-AF65-F5344CB8AC3E}">
        <p14:creationId xmlns:p14="http://schemas.microsoft.com/office/powerpoint/2010/main" val="39786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304800"/>
            <a:ext cx="9144000" cy="5078313"/>
          </a:xfrm>
          <a:prstGeom prst="rect">
            <a:avLst/>
          </a:prstGeom>
          <a:noFill/>
        </p:spPr>
        <p:txBody>
          <a:bodyPr wrap="square" rtlCol="0">
            <a:spAutoFit/>
          </a:bodyPr>
          <a:lstStyle/>
          <a:p>
            <a:r>
              <a:rPr lang="en-US" dirty="0"/>
              <a:t>Common function and object codes that you’ll probably be using—</a:t>
            </a:r>
          </a:p>
          <a:p>
            <a:endParaRPr lang="en-US" dirty="0"/>
          </a:p>
          <a:p>
            <a:r>
              <a:rPr lang="en-US" dirty="0"/>
              <a:t>1000-116  Stipends for Teacher Training</a:t>
            </a:r>
          </a:p>
          <a:p>
            <a:r>
              <a:rPr lang="en-US" dirty="0"/>
              <a:t>1000-532  Software (Q Global, </a:t>
            </a:r>
            <a:r>
              <a:rPr lang="en-US" dirty="0" err="1"/>
              <a:t>Acadience</a:t>
            </a:r>
            <a:r>
              <a:rPr lang="en-US" dirty="0"/>
              <a:t>, etc.)</a:t>
            </a:r>
          </a:p>
          <a:p>
            <a:r>
              <a:rPr lang="en-US" dirty="0"/>
              <a:t>1000-610  Instructional Supplies</a:t>
            </a:r>
          </a:p>
          <a:p>
            <a:r>
              <a:rPr lang="en-US" dirty="0"/>
              <a:t>1000-615  Expendable Technology Equipment (tablets, laptops, computers)</a:t>
            </a:r>
          </a:p>
          <a:p>
            <a:r>
              <a:rPr lang="en-US" dirty="0"/>
              <a:t>1000-642  Books &amp; Periodicals (not textbooks)</a:t>
            </a:r>
          </a:p>
          <a:p>
            <a:r>
              <a:rPr lang="en-US" dirty="0"/>
              <a:t>2213-580  Travel to Workshops/Training*</a:t>
            </a:r>
          </a:p>
          <a:p>
            <a:r>
              <a:rPr lang="en-US" dirty="0"/>
              <a:t>2213-810  Training Registrations*</a:t>
            </a:r>
          </a:p>
          <a:p>
            <a:r>
              <a:rPr lang="en-US" dirty="0"/>
              <a:t>2300-300  Audit Cost (don’t forget to budget for your audit!)</a:t>
            </a:r>
          </a:p>
          <a:p>
            <a:endParaRPr lang="en-US" dirty="0"/>
          </a:p>
          <a:p>
            <a:r>
              <a:rPr lang="en-US" dirty="0"/>
              <a:t>*-Check with your finance people. Some systems use 2210/2213 differently.</a:t>
            </a:r>
          </a:p>
          <a:p>
            <a:endParaRPr lang="en-US" dirty="0"/>
          </a:p>
          <a:p>
            <a:r>
              <a:rPr lang="en-US" dirty="0"/>
              <a:t>The entire Chart of Accounts is here: </a:t>
            </a:r>
            <a:r>
              <a:rPr lang="en-US" dirty="0">
                <a:hlinkClick r:id="rId2"/>
              </a:rPr>
              <a:t>http://archives.doe.k12.ga.us/fbo_financial.aspx?PageReq=FBOFinRevCOAB</a:t>
            </a:r>
            <a:endParaRPr lang="en-US" dirty="0"/>
          </a:p>
          <a:p>
            <a:endParaRPr lang="en-US" dirty="0"/>
          </a:p>
          <a:p>
            <a:r>
              <a:rPr lang="en-US" dirty="0"/>
              <a:t>Make friends with your finance and federal programs people! They’ve got function and object codes memorized. </a:t>
            </a:r>
          </a:p>
        </p:txBody>
      </p:sp>
    </p:spTree>
    <p:extLst>
      <p:ext uri="{BB962C8B-B14F-4D97-AF65-F5344CB8AC3E}">
        <p14:creationId xmlns:p14="http://schemas.microsoft.com/office/powerpoint/2010/main" val="376381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6" y="1524000"/>
            <a:ext cx="8510249" cy="5116280"/>
          </a:xfrm>
          <a:prstGeom prst="rect">
            <a:avLst/>
          </a:prstGeom>
        </p:spPr>
      </p:pic>
      <p:sp>
        <p:nvSpPr>
          <p:cNvPr id="5" name="TextBox 4"/>
          <p:cNvSpPr txBox="1"/>
          <p:nvPr/>
        </p:nvSpPr>
        <p:spPr>
          <a:xfrm>
            <a:off x="-1" y="304800"/>
            <a:ext cx="9144000" cy="1200329"/>
          </a:xfrm>
          <a:prstGeom prst="rect">
            <a:avLst/>
          </a:prstGeom>
          <a:noFill/>
        </p:spPr>
        <p:txBody>
          <a:bodyPr wrap="square" rtlCol="0">
            <a:spAutoFit/>
          </a:bodyPr>
          <a:lstStyle/>
          <a:p>
            <a:r>
              <a:rPr lang="en-US" dirty="0"/>
              <a:t>In the “Units” box you’ll list 1. Even if you’re buying 3,000 books you’ll only have 1 object code, so you’ll only have 1 unit. In the price box, you’ll put how much you’re budgeting for whatever the object code is. (In this example, instructional supplies.) You’ll likely be amending this a few times during the life of your grant. </a:t>
            </a:r>
          </a:p>
        </p:txBody>
      </p:sp>
    </p:spTree>
    <p:extLst>
      <p:ext uri="{BB962C8B-B14F-4D97-AF65-F5344CB8AC3E}">
        <p14:creationId xmlns:p14="http://schemas.microsoft.com/office/powerpoint/2010/main" val="157599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730623"/>
            <a:ext cx="8510247" cy="5116280"/>
          </a:xfrm>
          <a:prstGeom prst="rect">
            <a:avLst/>
          </a:prstGeom>
        </p:spPr>
      </p:pic>
      <p:sp>
        <p:nvSpPr>
          <p:cNvPr id="5" name="TextBox 4"/>
          <p:cNvSpPr txBox="1"/>
          <p:nvPr/>
        </p:nvSpPr>
        <p:spPr>
          <a:xfrm>
            <a:off x="-2" y="20715"/>
            <a:ext cx="9144000" cy="1754326"/>
          </a:xfrm>
          <a:prstGeom prst="rect">
            <a:avLst/>
          </a:prstGeom>
          <a:noFill/>
        </p:spPr>
        <p:txBody>
          <a:bodyPr wrap="square" rtlCol="0">
            <a:spAutoFit/>
          </a:bodyPr>
          <a:lstStyle/>
          <a:p>
            <a:r>
              <a:rPr lang="en-US" dirty="0"/>
              <a:t>The budget description is where you’ll actually write what you’re budgeting for. (1000-610 obviously means you’ll be purchasing instructional supplies. You will need to be more direct than that in the budget description.) </a:t>
            </a:r>
            <a:r>
              <a:rPr lang="en-US" u="sng" dirty="0"/>
              <a:t>Avoid saying things like “etc.,” “such as,” and “including but not limited to.” List exactly what the funds will buy. </a:t>
            </a:r>
            <a:r>
              <a:rPr lang="en-US" dirty="0"/>
              <a:t>(Obviously with books you won’t need to list individual book titles, but be as specific as you can.) Your Federal Programs Director will be great help with this--our program managers are very specific about what they accept.)</a:t>
            </a:r>
          </a:p>
        </p:txBody>
      </p:sp>
    </p:spTree>
    <p:extLst>
      <p:ext uri="{BB962C8B-B14F-4D97-AF65-F5344CB8AC3E}">
        <p14:creationId xmlns:p14="http://schemas.microsoft.com/office/powerpoint/2010/main" val="203777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730623"/>
            <a:ext cx="8510247" cy="5116279"/>
          </a:xfrm>
          <a:prstGeom prst="rect">
            <a:avLst/>
          </a:prstGeom>
        </p:spPr>
      </p:pic>
      <p:sp>
        <p:nvSpPr>
          <p:cNvPr id="5" name="TextBox 4"/>
          <p:cNvSpPr txBox="1"/>
          <p:nvPr/>
        </p:nvSpPr>
        <p:spPr>
          <a:xfrm>
            <a:off x="-2" y="762000"/>
            <a:ext cx="9144000" cy="369332"/>
          </a:xfrm>
          <a:prstGeom prst="rect">
            <a:avLst/>
          </a:prstGeom>
          <a:noFill/>
        </p:spPr>
        <p:txBody>
          <a:bodyPr wrap="square" rtlCol="0">
            <a:spAutoFit/>
          </a:bodyPr>
          <a:lstStyle/>
          <a:p>
            <a:r>
              <a:rPr lang="en-US" dirty="0"/>
              <a:t>An example of how a budget description for 1000-642 (books &amp; periodicals) may look.</a:t>
            </a:r>
          </a:p>
        </p:txBody>
      </p:sp>
    </p:spTree>
    <p:extLst>
      <p:ext uri="{BB962C8B-B14F-4D97-AF65-F5344CB8AC3E}">
        <p14:creationId xmlns:p14="http://schemas.microsoft.com/office/powerpoint/2010/main" val="23097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86150"/>
            <a:ext cx="7912721" cy="4757053"/>
          </a:xfrm>
          <a:prstGeom prst="rect">
            <a:avLst/>
          </a:prstGeom>
        </p:spPr>
      </p:pic>
      <p:sp>
        <p:nvSpPr>
          <p:cNvPr id="5" name="TextBox 4"/>
          <p:cNvSpPr txBox="1"/>
          <p:nvPr/>
        </p:nvSpPr>
        <p:spPr>
          <a:xfrm>
            <a:off x="0" y="10357"/>
            <a:ext cx="9144000" cy="2031325"/>
          </a:xfrm>
          <a:prstGeom prst="rect">
            <a:avLst/>
          </a:prstGeom>
          <a:noFill/>
        </p:spPr>
        <p:txBody>
          <a:bodyPr wrap="square" rtlCol="0">
            <a:spAutoFit/>
          </a:bodyPr>
          <a:lstStyle/>
          <a:p>
            <a:r>
              <a:rPr lang="en-US" dirty="0"/>
              <a:t>After you have entered all of your budget items and your “Not Budgeted Funds” shows as $0, you’re ready to submit for approval. You’ll click sign-off in the top right. This will send it up the line for approval. (In small districts it may go straight to the superintendent. In larger districts it may stop at a director before it gets to the superintendent.) After it’s been signed off by your superintendent, it goes to Julie for sign-off.  Any of them may return it to you for revision. You’ll get an email when that happens. If you send it off and realize you need to change something, there’s no shame in asking one of those people to reject it back to you to make corrections.</a:t>
            </a:r>
          </a:p>
        </p:txBody>
      </p:sp>
      <p:cxnSp>
        <p:nvCxnSpPr>
          <p:cNvPr id="6" name="Straight Arrow Connector 5"/>
          <p:cNvCxnSpPr/>
          <p:nvPr/>
        </p:nvCxnSpPr>
        <p:spPr>
          <a:xfrm flipV="1">
            <a:off x="7772400" y="3962400"/>
            <a:ext cx="457200" cy="382057"/>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3993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357"/>
            <a:ext cx="9144000" cy="5632311"/>
          </a:xfrm>
          <a:prstGeom prst="rect">
            <a:avLst/>
          </a:prstGeom>
          <a:noFill/>
        </p:spPr>
        <p:txBody>
          <a:bodyPr wrap="square" rtlCol="0">
            <a:spAutoFit/>
          </a:bodyPr>
          <a:lstStyle/>
          <a:p>
            <a:r>
              <a:rPr lang="en-US" dirty="0"/>
              <a:t>Once it’s signed off at the DOE level, you will need to get with your Finance Director about how purchase orders for L4GA money will come in. </a:t>
            </a:r>
          </a:p>
          <a:p>
            <a:endParaRPr lang="en-US" dirty="0"/>
          </a:p>
          <a:p>
            <a:r>
              <a:rPr lang="en-US" dirty="0"/>
              <a:t>In Pelham, all L4GA POs come to me after a principal. I sign off and add the amount to a spreadsheet I keep in addition to our Finance Department. This is just to help me. (If you want a copy of my spreadsheet, I can send that to you.) </a:t>
            </a:r>
          </a:p>
          <a:p>
            <a:endParaRPr lang="en-US" dirty="0"/>
          </a:p>
          <a:p>
            <a:r>
              <a:rPr lang="en-US" dirty="0"/>
              <a:t>After I sign-off, I pass the PO on to our Finance Department who gets the superintendent’s signature and does purchasing. I don’t do anything with our accounting system other than double-check invoices (we’re getting to that). I would definitely suggest making sure you are not the only person who touches L4GA </a:t>
            </a:r>
            <a:r>
              <a:rPr lang="en-US" dirty="0" err="1"/>
              <a:t>POs.</a:t>
            </a:r>
            <a:r>
              <a:rPr lang="en-US" dirty="0"/>
              <a:t> That’s a good way for everybody to keep checks and balances through the process. </a:t>
            </a:r>
          </a:p>
          <a:p>
            <a:endParaRPr lang="en-US" dirty="0"/>
          </a:p>
          <a:p>
            <a:r>
              <a:rPr lang="en-US" dirty="0"/>
              <a:t>Once we receive materials and vendors are paid, our finance secretary adds the invoices to the </a:t>
            </a:r>
            <a:r>
              <a:rPr lang="en-US" dirty="0" err="1"/>
              <a:t>ConApp</a:t>
            </a:r>
            <a:r>
              <a:rPr lang="en-US" dirty="0"/>
              <a:t> for reimbursements. She also keeps her own spreadsheet in addition to mine and the accounting software (we use PC Genesis).</a:t>
            </a:r>
          </a:p>
          <a:p>
            <a:endParaRPr lang="en-US" dirty="0"/>
          </a:p>
          <a:p>
            <a:r>
              <a:rPr lang="en-US" dirty="0"/>
              <a:t>Then, once a month (or however your system does it) you will need to approve the reimbursements for your funds. That’s done through another part of the </a:t>
            </a:r>
            <a:r>
              <a:rPr lang="en-US" dirty="0" err="1"/>
              <a:t>ConApp</a:t>
            </a:r>
            <a:r>
              <a:rPr lang="en-US" dirty="0"/>
              <a:t> called (simply enough) “Manage Invoices.” </a:t>
            </a:r>
          </a:p>
        </p:txBody>
      </p:sp>
    </p:spTree>
    <p:extLst>
      <p:ext uri="{BB962C8B-B14F-4D97-AF65-F5344CB8AC3E}">
        <p14:creationId xmlns:p14="http://schemas.microsoft.com/office/powerpoint/2010/main" val="175454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1" cy="4757052"/>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Back at the main </a:t>
            </a:r>
            <a:r>
              <a:rPr lang="en-US" dirty="0" err="1"/>
              <a:t>GaDOE</a:t>
            </a:r>
            <a:r>
              <a:rPr lang="en-US" dirty="0"/>
              <a:t> Portal screen, hover over “Grants Application” and select “Manage Invoices.” </a:t>
            </a:r>
          </a:p>
        </p:txBody>
      </p:sp>
    </p:spTree>
    <p:extLst>
      <p:ext uri="{BB962C8B-B14F-4D97-AF65-F5344CB8AC3E}">
        <p14:creationId xmlns:p14="http://schemas.microsoft.com/office/powerpoint/2010/main" val="172554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860" y="2743200"/>
            <a:ext cx="6482281" cy="3897086"/>
          </a:xfrm>
          <a:prstGeom prst="rect">
            <a:avLst/>
          </a:prstGeom>
        </p:spPr>
      </p:pic>
      <p:sp>
        <p:nvSpPr>
          <p:cNvPr id="5" name="TextBox 4"/>
          <p:cNvSpPr txBox="1"/>
          <p:nvPr/>
        </p:nvSpPr>
        <p:spPr>
          <a:xfrm>
            <a:off x="6658" y="762000"/>
            <a:ext cx="9144000" cy="1754326"/>
          </a:xfrm>
          <a:prstGeom prst="rect">
            <a:avLst/>
          </a:prstGeom>
          <a:noFill/>
        </p:spPr>
        <p:txBody>
          <a:bodyPr wrap="square" rtlCol="0">
            <a:spAutoFit/>
          </a:bodyPr>
          <a:lstStyle/>
          <a:p>
            <a:r>
              <a:rPr lang="en-US" dirty="0"/>
              <a:t>To access the Consolidated Application, you’ll need to navigate to the </a:t>
            </a:r>
            <a:r>
              <a:rPr lang="en-US" dirty="0" err="1"/>
              <a:t>MyGaDOE</a:t>
            </a:r>
            <a:r>
              <a:rPr lang="en-US" dirty="0"/>
              <a:t> Portal (portal.doe.k12.ga.us).</a:t>
            </a:r>
          </a:p>
          <a:p>
            <a:endParaRPr lang="en-US" dirty="0"/>
          </a:p>
          <a:p>
            <a:r>
              <a:rPr lang="en-US" dirty="0"/>
              <a:t>If you aren’t sure about your credentials or don’t have any, you’ll need to have your district’s portal security person request access for you from </a:t>
            </a:r>
            <a:r>
              <a:rPr lang="en-US" dirty="0" err="1"/>
              <a:t>GaDOE</a:t>
            </a:r>
            <a:r>
              <a:rPr lang="en-US" dirty="0"/>
              <a:t>. (This is probably your Finance Director or IT Director.) </a:t>
            </a:r>
          </a:p>
        </p:txBody>
      </p:sp>
    </p:spTree>
    <p:extLst>
      <p:ext uri="{BB962C8B-B14F-4D97-AF65-F5344CB8AC3E}">
        <p14:creationId xmlns:p14="http://schemas.microsoft.com/office/powerpoint/2010/main" val="243078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0" cy="4757052"/>
          </a:xfrm>
          <a:prstGeom prst="rect">
            <a:avLst/>
          </a:prstGeom>
        </p:spPr>
      </p:pic>
      <p:sp>
        <p:nvSpPr>
          <p:cNvPr id="5" name="TextBox 4"/>
          <p:cNvSpPr txBox="1"/>
          <p:nvPr/>
        </p:nvSpPr>
        <p:spPr>
          <a:xfrm>
            <a:off x="0" y="333522"/>
            <a:ext cx="9144000" cy="369332"/>
          </a:xfrm>
          <a:prstGeom prst="rect">
            <a:avLst/>
          </a:prstGeom>
          <a:noFill/>
        </p:spPr>
        <p:txBody>
          <a:bodyPr wrap="square" rtlCol="0">
            <a:spAutoFit/>
          </a:bodyPr>
          <a:lstStyle/>
          <a:p>
            <a:r>
              <a:rPr lang="en-US" dirty="0"/>
              <a:t>You’ll select your FY of initial funding again.</a:t>
            </a:r>
          </a:p>
        </p:txBody>
      </p:sp>
    </p:spTree>
    <p:extLst>
      <p:ext uri="{BB962C8B-B14F-4D97-AF65-F5344CB8AC3E}">
        <p14:creationId xmlns:p14="http://schemas.microsoft.com/office/powerpoint/2010/main" val="223845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0" cy="4757051"/>
          </a:xfrm>
          <a:prstGeom prst="rect">
            <a:avLst/>
          </a:prstGeom>
        </p:spPr>
      </p:pic>
      <p:sp>
        <p:nvSpPr>
          <p:cNvPr id="5" name="TextBox 4"/>
          <p:cNvSpPr txBox="1"/>
          <p:nvPr/>
        </p:nvSpPr>
        <p:spPr>
          <a:xfrm>
            <a:off x="0" y="333522"/>
            <a:ext cx="9144000" cy="369332"/>
          </a:xfrm>
          <a:prstGeom prst="rect">
            <a:avLst/>
          </a:prstGeom>
          <a:noFill/>
        </p:spPr>
        <p:txBody>
          <a:bodyPr wrap="square" rtlCol="0">
            <a:spAutoFit/>
          </a:bodyPr>
          <a:lstStyle/>
          <a:p>
            <a:r>
              <a:rPr lang="en-US" dirty="0"/>
              <a:t>You’ll select the grant you’re going to work on first.</a:t>
            </a:r>
          </a:p>
        </p:txBody>
      </p:sp>
    </p:spTree>
    <p:extLst>
      <p:ext uri="{BB962C8B-B14F-4D97-AF65-F5344CB8AC3E}">
        <p14:creationId xmlns:p14="http://schemas.microsoft.com/office/powerpoint/2010/main" val="275582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0" y="1828800"/>
            <a:ext cx="7912718" cy="4757051"/>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You’ll select the period; or just leave it alone if you want to see everything (that’s usually what I do).</a:t>
            </a:r>
          </a:p>
        </p:txBody>
      </p:sp>
    </p:spTree>
    <p:extLst>
      <p:ext uri="{BB962C8B-B14F-4D97-AF65-F5344CB8AC3E}">
        <p14:creationId xmlns:p14="http://schemas.microsoft.com/office/powerpoint/2010/main" val="219265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0" y="1828800"/>
            <a:ext cx="7912718" cy="4757050"/>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You’ll need to change the “Select Status” to “All” in order to see what’s waiting for you to sign off.</a:t>
            </a:r>
          </a:p>
        </p:txBody>
      </p:sp>
    </p:spTree>
    <p:extLst>
      <p:ext uri="{BB962C8B-B14F-4D97-AF65-F5344CB8AC3E}">
        <p14:creationId xmlns:p14="http://schemas.microsoft.com/office/powerpoint/2010/main" val="225984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6" cy="4757050"/>
          </a:xfrm>
          <a:prstGeom prst="rect">
            <a:avLst/>
          </a:prstGeom>
        </p:spPr>
      </p:pic>
      <p:sp>
        <p:nvSpPr>
          <p:cNvPr id="5" name="TextBox 4"/>
          <p:cNvSpPr txBox="1"/>
          <p:nvPr/>
        </p:nvSpPr>
        <p:spPr>
          <a:xfrm>
            <a:off x="0" y="333522"/>
            <a:ext cx="9144000" cy="923330"/>
          </a:xfrm>
          <a:prstGeom prst="rect">
            <a:avLst/>
          </a:prstGeom>
          <a:noFill/>
        </p:spPr>
        <p:txBody>
          <a:bodyPr wrap="square" rtlCol="0">
            <a:spAutoFit/>
          </a:bodyPr>
          <a:lstStyle/>
          <a:p>
            <a:r>
              <a:rPr lang="en-US" dirty="0"/>
              <a:t>That will bring up all the reimbursements that have been approved, as well as any that are waiting for you to submit. You’ll want to click on the “view” icon of the period you’re going to approve.</a:t>
            </a:r>
          </a:p>
        </p:txBody>
      </p:sp>
      <p:cxnSp>
        <p:nvCxnSpPr>
          <p:cNvPr id="6" name="Straight Arrow Connector 5"/>
          <p:cNvCxnSpPr/>
          <p:nvPr/>
        </p:nvCxnSpPr>
        <p:spPr>
          <a:xfrm flipH="1">
            <a:off x="8299757" y="5539666"/>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0018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6" cy="4757049"/>
          </a:xfrm>
          <a:prstGeom prst="rect">
            <a:avLst/>
          </a:prstGeom>
        </p:spPr>
      </p:pic>
      <p:sp>
        <p:nvSpPr>
          <p:cNvPr id="5" name="TextBox 4"/>
          <p:cNvSpPr txBox="1"/>
          <p:nvPr/>
        </p:nvSpPr>
        <p:spPr>
          <a:xfrm>
            <a:off x="-1" y="13926"/>
            <a:ext cx="9144000" cy="1754326"/>
          </a:xfrm>
          <a:prstGeom prst="rect">
            <a:avLst/>
          </a:prstGeom>
          <a:noFill/>
        </p:spPr>
        <p:txBody>
          <a:bodyPr wrap="square" rtlCol="0">
            <a:spAutoFit/>
          </a:bodyPr>
          <a:lstStyle/>
          <a:p>
            <a:r>
              <a:rPr lang="en-US" dirty="0"/>
              <a:t>Clicking on view will then allow you to see the individual purchases for the period. The way we do this in Pelham is that I get a PC Genesis report from my finance department of all our purchases. We then go down and check that they match what’s in the invoice application and what’s in my spreadsheet. From this screen, you will also need to check the attachments and make sure that the check copy has been uploaded correctly. (Yes, check it every time. Computers go crazy and DOE won’t accept invoices without supporting attachments.)</a:t>
            </a:r>
          </a:p>
        </p:txBody>
      </p:sp>
      <p:cxnSp>
        <p:nvCxnSpPr>
          <p:cNvPr id="7" name="Straight Arrow Connector 6"/>
          <p:cNvCxnSpPr/>
          <p:nvPr/>
        </p:nvCxnSpPr>
        <p:spPr>
          <a:xfrm flipH="1">
            <a:off x="8001000" y="5105400"/>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8227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5" cy="4757049"/>
          </a:xfrm>
          <a:prstGeom prst="rect">
            <a:avLst/>
          </a:prstGeom>
        </p:spPr>
      </p:pic>
      <p:sp>
        <p:nvSpPr>
          <p:cNvPr id="5" name="TextBox 4"/>
          <p:cNvSpPr txBox="1"/>
          <p:nvPr/>
        </p:nvSpPr>
        <p:spPr>
          <a:xfrm>
            <a:off x="-2" y="457200"/>
            <a:ext cx="9144000" cy="646331"/>
          </a:xfrm>
          <a:prstGeom prst="rect">
            <a:avLst/>
          </a:prstGeom>
          <a:noFill/>
        </p:spPr>
        <p:txBody>
          <a:bodyPr wrap="square" rtlCol="0">
            <a:spAutoFit/>
          </a:bodyPr>
          <a:lstStyle/>
          <a:p>
            <a:r>
              <a:rPr lang="en-US" dirty="0"/>
              <a:t>After you’ve checked that the purchases are correct and attachments have been uploaded correctly, you’ll click on submit and affirm that everything is correct. </a:t>
            </a:r>
          </a:p>
        </p:txBody>
      </p:sp>
      <p:cxnSp>
        <p:nvCxnSpPr>
          <p:cNvPr id="6" name="Straight Arrow Connector 5"/>
          <p:cNvCxnSpPr/>
          <p:nvPr/>
        </p:nvCxnSpPr>
        <p:spPr>
          <a:xfrm flipH="1">
            <a:off x="8052662" y="2743200"/>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73520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5" cy="4757048"/>
          </a:xfrm>
          <a:prstGeom prst="rect">
            <a:avLst/>
          </a:prstGeom>
        </p:spPr>
      </p:pic>
      <p:sp>
        <p:nvSpPr>
          <p:cNvPr id="5" name="TextBox 4"/>
          <p:cNvSpPr txBox="1"/>
          <p:nvPr/>
        </p:nvSpPr>
        <p:spPr>
          <a:xfrm>
            <a:off x="-2" y="457200"/>
            <a:ext cx="9144000" cy="646331"/>
          </a:xfrm>
          <a:prstGeom prst="rect">
            <a:avLst/>
          </a:prstGeom>
          <a:noFill/>
        </p:spPr>
        <p:txBody>
          <a:bodyPr wrap="square" rtlCol="0">
            <a:spAutoFit/>
          </a:bodyPr>
          <a:lstStyle/>
          <a:p>
            <a:r>
              <a:rPr lang="en-US" dirty="0"/>
              <a:t>After you’ve checked that the purchases are correct and attachments have been uploaded correctly, you’ll click on submit and affirm that everything is correct. </a:t>
            </a:r>
          </a:p>
        </p:txBody>
      </p:sp>
    </p:spTree>
    <p:extLst>
      <p:ext uri="{BB962C8B-B14F-4D97-AF65-F5344CB8AC3E}">
        <p14:creationId xmlns:p14="http://schemas.microsoft.com/office/powerpoint/2010/main" val="257097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 y="609600"/>
            <a:ext cx="9144000" cy="923330"/>
          </a:xfrm>
          <a:prstGeom prst="rect">
            <a:avLst/>
          </a:prstGeom>
          <a:noFill/>
        </p:spPr>
        <p:txBody>
          <a:bodyPr wrap="square" rtlCol="0">
            <a:spAutoFit/>
          </a:bodyPr>
          <a:lstStyle/>
          <a:p>
            <a:r>
              <a:rPr lang="en-US" dirty="0"/>
              <a:t>Let me know if there’s anything I can ever help with! Don’t stress about the </a:t>
            </a:r>
            <a:r>
              <a:rPr lang="en-US" dirty="0" err="1"/>
              <a:t>ConApp</a:t>
            </a:r>
            <a:r>
              <a:rPr lang="en-US" dirty="0"/>
              <a:t> too much—the L4GA people are great and will always let you know if something needs to be corrected. </a:t>
            </a:r>
          </a:p>
        </p:txBody>
      </p:sp>
    </p:spTree>
    <p:extLst>
      <p:ext uri="{BB962C8B-B14F-4D97-AF65-F5344CB8AC3E}">
        <p14:creationId xmlns:p14="http://schemas.microsoft.com/office/powerpoint/2010/main" val="356197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17" y="1981199"/>
            <a:ext cx="7749766" cy="4659085"/>
          </a:xfrm>
          <a:prstGeom prst="rect">
            <a:avLst/>
          </a:prstGeom>
        </p:spPr>
      </p:pic>
      <p:sp>
        <p:nvSpPr>
          <p:cNvPr id="5" name="TextBox 4"/>
          <p:cNvSpPr txBox="1"/>
          <p:nvPr/>
        </p:nvSpPr>
        <p:spPr>
          <a:xfrm>
            <a:off x="0" y="25153"/>
            <a:ext cx="9144000" cy="1200329"/>
          </a:xfrm>
          <a:prstGeom prst="rect">
            <a:avLst/>
          </a:prstGeom>
          <a:noFill/>
        </p:spPr>
        <p:txBody>
          <a:bodyPr wrap="square" rtlCol="0">
            <a:spAutoFit/>
          </a:bodyPr>
          <a:lstStyle/>
          <a:p>
            <a:r>
              <a:rPr lang="en-US" dirty="0"/>
              <a:t>We’ll tackle the budgeting part of the </a:t>
            </a:r>
            <a:r>
              <a:rPr lang="en-US" dirty="0" err="1"/>
              <a:t>ConApp</a:t>
            </a:r>
            <a:r>
              <a:rPr lang="en-US" dirty="0"/>
              <a:t> first. Once you’re in the portal, you’ll see all the areas you have access to on the left sidebar. If you don’t have Consolidated Application (and Title Programs as a subcategory) and Grants Application as menu items, you will need to have your portal security person request access for you from </a:t>
            </a:r>
            <a:r>
              <a:rPr lang="en-US" dirty="0" err="1"/>
              <a:t>GaDOE</a:t>
            </a:r>
            <a:r>
              <a:rPr lang="en-US" dirty="0"/>
              <a:t>.</a:t>
            </a:r>
          </a:p>
        </p:txBody>
      </p:sp>
      <p:cxnSp>
        <p:nvCxnSpPr>
          <p:cNvPr id="7" name="Straight Arrow Connector 6"/>
          <p:cNvCxnSpPr/>
          <p:nvPr/>
        </p:nvCxnSpPr>
        <p:spPr>
          <a:xfrm flipH="1">
            <a:off x="1447800" y="3639845"/>
            <a:ext cx="838200"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1447800" y="4572000"/>
            <a:ext cx="838200"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0751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7" y="1981199"/>
            <a:ext cx="7749765" cy="4659085"/>
          </a:xfrm>
          <a:prstGeom prst="rect">
            <a:avLst/>
          </a:prstGeom>
        </p:spPr>
      </p:pic>
      <p:sp>
        <p:nvSpPr>
          <p:cNvPr id="5" name="TextBox 4"/>
          <p:cNvSpPr txBox="1"/>
          <p:nvPr/>
        </p:nvSpPr>
        <p:spPr>
          <a:xfrm>
            <a:off x="17755" y="762000"/>
            <a:ext cx="9144000" cy="646331"/>
          </a:xfrm>
          <a:prstGeom prst="rect">
            <a:avLst/>
          </a:prstGeom>
          <a:noFill/>
        </p:spPr>
        <p:txBody>
          <a:bodyPr wrap="square" rtlCol="0">
            <a:spAutoFit/>
          </a:bodyPr>
          <a:lstStyle/>
          <a:p>
            <a:r>
              <a:rPr lang="en-US" dirty="0"/>
              <a:t>To create a budget or to create an amendment to your currently approved budget, you’ll need to select Consolidated Applications </a:t>
            </a:r>
            <a:r>
              <a:rPr lang="en-US" dirty="0">
                <a:sym typeface="Wingdings" panose="05000000000000000000" pitchFamily="2" charset="2"/>
              </a:rPr>
              <a:t> Title Programs  Title Programs.</a:t>
            </a:r>
            <a:endParaRPr lang="en-US" dirty="0"/>
          </a:p>
        </p:txBody>
      </p:sp>
    </p:spTree>
    <p:extLst>
      <p:ext uri="{BB962C8B-B14F-4D97-AF65-F5344CB8AC3E}">
        <p14:creationId xmlns:p14="http://schemas.microsoft.com/office/powerpoint/2010/main" val="249278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7" y="1981199"/>
            <a:ext cx="7749765" cy="4659084"/>
          </a:xfrm>
          <a:prstGeom prst="rect">
            <a:avLst/>
          </a:prstGeom>
        </p:spPr>
      </p:pic>
      <p:sp>
        <p:nvSpPr>
          <p:cNvPr id="5" name="TextBox 4"/>
          <p:cNvSpPr txBox="1"/>
          <p:nvPr/>
        </p:nvSpPr>
        <p:spPr>
          <a:xfrm>
            <a:off x="29592" y="533400"/>
            <a:ext cx="9144000" cy="1200329"/>
          </a:xfrm>
          <a:prstGeom prst="rect">
            <a:avLst/>
          </a:prstGeom>
          <a:noFill/>
        </p:spPr>
        <p:txBody>
          <a:bodyPr wrap="square" rtlCol="0">
            <a:spAutoFit/>
          </a:bodyPr>
          <a:lstStyle/>
          <a:p>
            <a:r>
              <a:rPr lang="en-US" dirty="0"/>
              <a:t>Next, select the Fiscal Year you were initially awarded the grant. Even as you move into a new fiscal year, your budgets and invoices for L4GA will remain in the FY you initially received money. (For example, all of Pelham’s L4GA budgets are still in FY18 because that was our initial year of the grant.) </a:t>
            </a:r>
          </a:p>
        </p:txBody>
      </p:sp>
    </p:spTree>
    <p:extLst>
      <p:ext uri="{BB962C8B-B14F-4D97-AF65-F5344CB8AC3E}">
        <p14:creationId xmlns:p14="http://schemas.microsoft.com/office/powerpoint/2010/main" val="286777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9A50-7562-4274-9E66-B13B63E9AA9F}"/>
              </a:ext>
            </a:extLst>
          </p:cNvPr>
          <p:cNvSpPr>
            <a:spLocks noGrp="1"/>
          </p:cNvSpPr>
          <p:nvPr>
            <p:ph type="title"/>
          </p:nvPr>
        </p:nvSpPr>
        <p:spPr/>
        <p:txBody>
          <a:bodyPr>
            <a:normAutofit/>
          </a:bodyPr>
          <a:lstStyle/>
          <a:p>
            <a:r>
              <a:rPr lang="en-US" sz="2000" dirty="0"/>
              <a:t>If you received a new award with cohort Two, you will go to FY 2021 to find your grants.  </a:t>
            </a:r>
          </a:p>
        </p:txBody>
      </p:sp>
      <p:pic>
        <p:nvPicPr>
          <p:cNvPr id="5" name="Content Placeholder 4">
            <a:extLst>
              <a:ext uri="{FF2B5EF4-FFF2-40B4-BE49-F238E27FC236}">
                <a16:creationId xmlns:a16="http://schemas.microsoft.com/office/drawing/2014/main" id="{EC2BBD95-0140-4BBE-B053-E77F6D30F0FA}"/>
              </a:ext>
            </a:extLst>
          </p:cNvPr>
          <p:cNvPicPr>
            <a:picLocks noGrp="1" noChangeAspect="1"/>
          </p:cNvPicPr>
          <p:nvPr>
            <p:ph idx="1"/>
          </p:nvPr>
        </p:nvPicPr>
        <p:blipFill>
          <a:blip r:embed="rId2"/>
          <a:stretch>
            <a:fillRect/>
          </a:stretch>
        </p:blipFill>
        <p:spPr>
          <a:xfrm>
            <a:off x="1466661" y="1600200"/>
            <a:ext cx="6210677" cy="3733800"/>
          </a:xfrm>
        </p:spPr>
      </p:pic>
      <p:sp>
        <p:nvSpPr>
          <p:cNvPr id="6" name="Arrow: Left 5">
            <a:extLst>
              <a:ext uri="{FF2B5EF4-FFF2-40B4-BE49-F238E27FC236}">
                <a16:creationId xmlns:a16="http://schemas.microsoft.com/office/drawing/2014/main" id="{D7557310-F5E6-414A-95BB-40AC4AECF986}"/>
              </a:ext>
            </a:extLst>
          </p:cNvPr>
          <p:cNvSpPr/>
          <p:nvPr/>
        </p:nvSpPr>
        <p:spPr>
          <a:xfrm>
            <a:off x="3200400" y="2362200"/>
            <a:ext cx="457200" cy="256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45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8" y="1981199"/>
            <a:ext cx="7749763" cy="4659084"/>
          </a:xfrm>
          <a:prstGeom prst="rect">
            <a:avLst/>
          </a:prstGeom>
        </p:spPr>
      </p:pic>
      <p:sp>
        <p:nvSpPr>
          <p:cNvPr id="5" name="TextBox 4"/>
          <p:cNvSpPr txBox="1"/>
          <p:nvPr/>
        </p:nvSpPr>
        <p:spPr>
          <a:xfrm>
            <a:off x="29592" y="533400"/>
            <a:ext cx="9144000" cy="923330"/>
          </a:xfrm>
          <a:prstGeom prst="rect">
            <a:avLst/>
          </a:prstGeom>
          <a:noFill/>
        </p:spPr>
        <p:txBody>
          <a:bodyPr wrap="square" rtlCol="0">
            <a:spAutoFit/>
          </a:bodyPr>
          <a:lstStyle/>
          <a:p>
            <a:r>
              <a:rPr lang="en-US" dirty="0"/>
              <a:t>Click on your system name. (</a:t>
            </a:r>
            <a:r>
              <a:rPr lang="en-US" dirty="0" err="1"/>
              <a:t>ConApp</a:t>
            </a:r>
            <a:r>
              <a:rPr lang="en-US" dirty="0"/>
              <a:t> hiccup warning—sometimes the wrong system name will show up. It doesn’t happen as often anymore but it does every now and then. Just refresh and try again.)</a:t>
            </a:r>
          </a:p>
        </p:txBody>
      </p:sp>
    </p:spTree>
    <p:extLst>
      <p:ext uri="{BB962C8B-B14F-4D97-AF65-F5344CB8AC3E}">
        <p14:creationId xmlns:p14="http://schemas.microsoft.com/office/powerpoint/2010/main" val="328433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8" y="1981199"/>
            <a:ext cx="7749763" cy="4659083"/>
          </a:xfrm>
          <a:prstGeom prst="rect">
            <a:avLst/>
          </a:prstGeom>
        </p:spPr>
      </p:pic>
      <p:sp>
        <p:nvSpPr>
          <p:cNvPr id="5" name="TextBox 4"/>
          <p:cNvSpPr txBox="1"/>
          <p:nvPr/>
        </p:nvSpPr>
        <p:spPr>
          <a:xfrm>
            <a:off x="0" y="27373"/>
            <a:ext cx="9144000" cy="2031325"/>
          </a:xfrm>
          <a:prstGeom prst="rect">
            <a:avLst/>
          </a:prstGeom>
          <a:noFill/>
        </p:spPr>
        <p:txBody>
          <a:bodyPr wrap="square" rtlCol="0">
            <a:spAutoFit/>
          </a:bodyPr>
          <a:lstStyle/>
          <a:p>
            <a:r>
              <a:rPr lang="en-US" dirty="0"/>
              <a:t>Next you’ll choose your grant program. Pelham is at the end of our grant period so our list is longer. This page will include all the amendments you’ve created not just for L4GA but for any other grants you have as well. The first time you go in, you should only see the grant and “original” listed as program type. That’s the one you’ll click on to make your budget. </a:t>
            </a:r>
          </a:p>
          <a:p>
            <a:endParaRPr lang="en-US" dirty="0"/>
          </a:p>
          <a:p>
            <a:r>
              <a:rPr lang="en-US" dirty="0"/>
              <a:t>If you’re creating an amendment, click on the most recently approved budget and select “Create Amendment” once you’re into the budget. </a:t>
            </a:r>
          </a:p>
        </p:txBody>
      </p:sp>
    </p:spTree>
    <p:extLst>
      <p:ext uri="{BB962C8B-B14F-4D97-AF65-F5344CB8AC3E}">
        <p14:creationId xmlns:p14="http://schemas.microsoft.com/office/powerpoint/2010/main" val="388168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9" y="1981199"/>
            <a:ext cx="7749761" cy="4659083"/>
          </a:xfrm>
          <a:prstGeom prst="rect">
            <a:avLst/>
          </a:prstGeom>
        </p:spPr>
      </p:pic>
      <p:sp>
        <p:nvSpPr>
          <p:cNvPr id="5" name="TextBox 4"/>
          <p:cNvSpPr txBox="1"/>
          <p:nvPr/>
        </p:nvSpPr>
        <p:spPr>
          <a:xfrm>
            <a:off x="-1" y="609600"/>
            <a:ext cx="9144000" cy="646331"/>
          </a:xfrm>
          <a:prstGeom prst="rect">
            <a:avLst/>
          </a:prstGeom>
          <a:noFill/>
        </p:spPr>
        <p:txBody>
          <a:bodyPr wrap="square" rtlCol="0">
            <a:spAutoFit/>
          </a:bodyPr>
          <a:lstStyle/>
          <a:p>
            <a:r>
              <a:rPr lang="en-US" dirty="0"/>
              <a:t>This is just an example of what our programs page looks like at the end of a grant. You will be doing lots of amendments as you adjust your spending. </a:t>
            </a:r>
          </a:p>
        </p:txBody>
      </p:sp>
    </p:spTree>
    <p:extLst>
      <p:ext uri="{BB962C8B-B14F-4D97-AF65-F5344CB8AC3E}">
        <p14:creationId xmlns:p14="http://schemas.microsoft.com/office/powerpoint/2010/main" val="3103461261"/>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359cf6f8709ff53d232fdc1d333e9b90">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8D5C4F-D254-4EBD-8B25-F5E5465FC645}"/>
</file>

<file path=customXml/itemProps2.xml><?xml version="1.0" encoding="utf-8"?>
<ds:datastoreItem xmlns:ds="http://schemas.openxmlformats.org/officeDocument/2006/customXml" ds:itemID="{D0D2BEF7-960B-436D-96F0-C305617D1D93}"/>
</file>

<file path=customXml/itemProps3.xml><?xml version="1.0" encoding="utf-8"?>
<ds:datastoreItem xmlns:ds="http://schemas.openxmlformats.org/officeDocument/2006/customXml" ds:itemID="{85B397B6-4AFF-42DB-83A2-3E2E48F0B6A2}"/>
</file>

<file path=docProps/app.xml><?xml version="1.0" encoding="utf-8"?>
<Properties xmlns="http://schemas.openxmlformats.org/officeDocument/2006/extended-properties" xmlns:vt="http://schemas.openxmlformats.org/officeDocument/2006/docPropsVTypes">
  <Template>TM01859862[[fn=Urban Pop]]</Template>
  <TotalTime>99</TotalTime>
  <Words>1685</Words>
  <Application>Microsoft Office PowerPoint</Application>
  <PresentationFormat>On-screen Show (4:3)</PresentationFormat>
  <Paragraphs>65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Gill Sans MT</vt:lpstr>
      <vt:lpstr>Wingdings 3</vt:lpstr>
      <vt:lpstr>Urban Pop</vt:lpstr>
      <vt:lpstr>Navigating the Con.  App. for l4GA 2019 First timers</vt:lpstr>
      <vt:lpstr>PowerPoint Presentation</vt:lpstr>
      <vt:lpstr>PowerPoint Presentation</vt:lpstr>
      <vt:lpstr>PowerPoint Presentation</vt:lpstr>
      <vt:lpstr>PowerPoint Presentation</vt:lpstr>
      <vt:lpstr>If you received a new award with cohort Two, you will go to FY 2021 to find your grants.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Con.  App. for l4GA first timers</dc:title>
  <dc:creator>Vince Frosteg</dc:creator>
  <cp:lastModifiedBy>Julie Morrill</cp:lastModifiedBy>
  <cp:revision>10</cp:revision>
  <dcterms:created xsi:type="dcterms:W3CDTF">2020-06-25T18:16:05Z</dcterms:created>
  <dcterms:modified xsi:type="dcterms:W3CDTF">2021-06-08T18:59:10Z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